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8"/>
  </p:notesMasterIdLst>
  <p:sldIdLst>
    <p:sldId id="329" r:id="rId2"/>
    <p:sldId id="336" r:id="rId3"/>
    <p:sldId id="337" r:id="rId4"/>
    <p:sldId id="378" r:id="rId5"/>
    <p:sldId id="376" r:id="rId6"/>
    <p:sldId id="37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82" r:id="rId15"/>
    <p:sldId id="346" r:id="rId16"/>
    <p:sldId id="347" r:id="rId17"/>
    <p:sldId id="385" r:id="rId18"/>
    <p:sldId id="348" r:id="rId19"/>
    <p:sldId id="388" r:id="rId20"/>
    <p:sldId id="390" r:id="rId21"/>
    <p:sldId id="352" r:id="rId22"/>
    <p:sldId id="353" r:id="rId23"/>
    <p:sldId id="392" r:id="rId24"/>
    <p:sldId id="355" r:id="rId25"/>
    <p:sldId id="356" r:id="rId26"/>
    <p:sldId id="357" r:id="rId27"/>
    <p:sldId id="358" r:id="rId28"/>
    <p:sldId id="359" r:id="rId29"/>
    <p:sldId id="360" r:id="rId30"/>
    <p:sldId id="391" r:id="rId31"/>
    <p:sldId id="379" r:id="rId32"/>
    <p:sldId id="386" r:id="rId33"/>
    <p:sldId id="363" r:id="rId34"/>
    <p:sldId id="364" r:id="rId35"/>
    <p:sldId id="365" r:id="rId36"/>
    <p:sldId id="366" r:id="rId37"/>
    <p:sldId id="367" r:id="rId38"/>
    <p:sldId id="362" r:id="rId39"/>
    <p:sldId id="368" r:id="rId40"/>
    <p:sldId id="369" r:id="rId41"/>
    <p:sldId id="370" r:id="rId42"/>
    <p:sldId id="371" r:id="rId43"/>
    <p:sldId id="372" r:id="rId44"/>
    <p:sldId id="381" r:id="rId45"/>
    <p:sldId id="373" r:id="rId46"/>
    <p:sldId id="38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4" clrIdx="0"/>
  <p:cmAuthor id="1" name="Robin Heyden" initials="" lastIdx="33" clrIdx="1"/>
  <p:cmAuthor id="2" name="Penny Mills" initials="" lastIdx="18" clrIdx="2"/>
  <p:cmAuthor id="3" name="C Cunningham" initials="" lastIdx="14" clrIdx="3"/>
  <p:cmAuthor id="4" name="Robin Heyden" initials="RH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000080"/>
    <a:srgbClr val="804000"/>
    <a:srgbClr val="E4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0" autoAdjust="0"/>
    <p:restoredTop sz="84654" autoAdjust="0"/>
  </p:normalViewPr>
  <p:slideViewPr>
    <p:cSldViewPr snapToGrid="0" snapToObjects="1">
      <p:cViewPr varScale="1">
        <p:scale>
          <a:sx n="103" d="100"/>
          <a:sy n="103" d="100"/>
        </p:scale>
        <p:origin x="19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idx="2">
    <p:pos x="6000" y="0"/>
    <p:text>2nd bullet should read "medications to treat opioid use disorders are clinical and cost-effective interventions"</p:text>
  </p:cm>
  <p:cm authorId="1" idx="5">
    <p:pos x="6000" y="100"/>
    <p:text>Change made. That sentence is now in slide 11.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0">
    <p:pos x="6000" y="100"/>
    <p:text>Change made.</p:text>
  </p:cm>
  <p:cm authorId="2" idx="16">
    <p:pos x="6000" y="0"/>
    <p:text>4th bullet - since recommendation is at least 30 days should it read "&lt;=30"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3">
    <p:pos x="6000" y="0"/>
    <p:text>This is a re-creation of Table 5 from the Pocket Guide.  Look ok?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2FDB-2204-724F-AC49-3ADD136F413E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B99F-D736-994F-A448-BD5149222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B99F-D736-994F-A448-BD51492227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218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75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7529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20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12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8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 one has built-in animation.  Ok?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81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8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82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03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 one has built-in animation.  Ok?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28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03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034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39344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6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4360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44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2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55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363152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4377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2018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Photo: patient face in pain</a:t>
            </a:r>
          </a:p>
        </p:txBody>
      </p:sp>
    </p:spTree>
    <p:extLst>
      <p:ext uri="{BB962C8B-B14F-4D97-AF65-F5344CB8AC3E}">
        <p14:creationId xmlns:p14="http://schemas.microsoft.com/office/powerpoint/2010/main" val="4143560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88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29059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3598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770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0931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945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05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588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B99F-D736-994F-A448-BD514922278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33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54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9023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Please refer learners to the online</a:t>
            </a:r>
            <a:r>
              <a:rPr lang="en-US" baseline="0" dirty="0" smtClean="0"/>
              <a:t> document for disclosure 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Please refer learners to the online</a:t>
            </a:r>
            <a:r>
              <a:rPr lang="en-US" baseline="0" dirty="0" smtClean="0"/>
              <a:t> document for disclosure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6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Please refer learners to the online</a:t>
            </a:r>
            <a:r>
              <a:rPr lang="en-US" baseline="0" dirty="0" smtClean="0"/>
              <a:t> document for disclosure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784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3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  <a:effectLst/>
        </p:spPr>
        <p:txBody>
          <a:bodyPr tIns="0" bIns="0" anchor="t"/>
          <a:lstStyle>
            <a:lvl1pPr>
              <a:defRPr sz="3750" cap="all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425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00703"/>
            <a:ext cx="82296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ndamenta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70"/>
            <a:ext cx="8229600" cy="41148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7688"/>
            <a:ext cx="8229600" cy="692182"/>
          </a:xfrm>
        </p:spPr>
        <p:txBody>
          <a:bodyPr>
            <a:noAutofit/>
          </a:bodyPr>
          <a:lstStyle>
            <a:lvl1pPr algn="ctr">
              <a:buNone/>
              <a:defRPr sz="4000" b="1" cap="none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688"/>
            <a:ext cx="8229600" cy="692182"/>
          </a:xfrm>
        </p:spPr>
        <p:txBody>
          <a:bodyPr>
            <a:noAutofit/>
          </a:bodyPr>
          <a:lstStyle>
            <a:lvl1pPr algn="ctr">
              <a:buNone/>
              <a:defRPr sz="4000" b="1" cap="none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96231"/>
            <a:ext cx="7772400" cy="1509712"/>
          </a:xfrm>
        </p:spPr>
        <p:txBody>
          <a:bodyPr anchor="t"/>
          <a:lstStyle>
            <a:lvl1pPr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9406"/>
            <a:ext cx="4038600" cy="4160520"/>
          </a:xfrm>
        </p:spPr>
        <p:txBody>
          <a:bodyPr/>
          <a:lstStyle>
            <a:lvl1pPr>
              <a:buClr>
                <a:schemeClr val="accent2"/>
              </a:buClr>
              <a:defRPr sz="2100"/>
            </a:lvl1pPr>
            <a:lvl2pPr>
              <a:defRPr sz="18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9406"/>
            <a:ext cx="4038600" cy="4160520"/>
          </a:xfrm>
        </p:spPr>
        <p:txBody>
          <a:bodyPr/>
          <a:lstStyle>
            <a:lvl1pPr>
              <a:buClr>
                <a:schemeClr val="accent2"/>
              </a:buClr>
              <a:defRPr sz="2100"/>
            </a:lvl1pPr>
            <a:lvl2pPr>
              <a:defRPr sz="18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102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94102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48934"/>
            <a:ext cx="4040188" cy="3657600"/>
          </a:xfrm>
        </p:spPr>
        <p:txBody>
          <a:bodyPr/>
          <a:lstStyle>
            <a:lvl1pPr>
              <a:buClr>
                <a:schemeClr val="accent2"/>
              </a:buClr>
              <a:defRPr sz="1650"/>
            </a:lvl1pPr>
            <a:lvl2pP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8934"/>
            <a:ext cx="4041775" cy="3657600"/>
          </a:xfrm>
        </p:spPr>
        <p:txBody>
          <a:bodyPr/>
          <a:lstStyle>
            <a:lvl1pPr>
              <a:buClr>
                <a:schemeClr val="accent2"/>
              </a:buClr>
              <a:defRPr sz="1650"/>
            </a:lvl1pPr>
            <a:lvl2pP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iteria&amp;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225"/>
              </a:spcBef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225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225"/>
              </a:spcBef>
              <a:buFontTx/>
              <a:buNone/>
              <a:defRPr sz="1050" baseline="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304800" y="1295401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448DAE-BFBB-462F-BB72-B5CE1AF4AF28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2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 descr="custom_presentation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" y="0"/>
            <a:ext cx="9144000" cy="6248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11883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0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5CB6F5-83BF-4EE6-A8A0-7837C78D3C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indent="-20574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20574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7145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7145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4" y="2764901"/>
            <a:ext cx="8229600" cy="216712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900" dirty="0" smtClean="0"/>
              <a:t>The ASAM National Practice Guideline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cap="none" dirty="0" smtClean="0">
                <a:solidFill>
                  <a:schemeClr val="accent1"/>
                </a:solidFill>
                <a:latin typeface="+mn-lt"/>
              </a:rPr>
              <a:t>For the Use of Medications in the Treatment of Addiction Involving </a:t>
            </a:r>
            <a:r>
              <a:rPr lang="en-US" b="0" cap="none" dirty="0" err="1" smtClean="0">
                <a:solidFill>
                  <a:schemeClr val="accent1"/>
                </a:solidFill>
                <a:latin typeface="+mn-lt"/>
              </a:rPr>
              <a:t>Opioid</a:t>
            </a:r>
            <a:r>
              <a:rPr lang="en-US" b="0" cap="none" dirty="0" smtClean="0">
                <a:solidFill>
                  <a:schemeClr val="accent1"/>
                </a:solidFill>
                <a:latin typeface="+mn-lt"/>
              </a:rPr>
              <a:t> Use</a:t>
            </a:r>
            <a:endParaRPr lang="en-US" b="0" cap="non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4" y="1253851"/>
            <a:ext cx="5105400" cy="121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September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35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idx="1"/>
          </p:nvPr>
        </p:nvSpPr>
        <p:spPr>
          <a:xfrm>
            <a:off x="457200" y="104987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John Femino, MD, FASAM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Margaret Jarvis, MD, FASAM, </a:t>
            </a:r>
            <a:r>
              <a:rPr lang="en-US" sz="3200" dirty="0" smtClean="0"/>
              <a:t>Chair</a:t>
            </a:r>
            <a:endParaRPr lang="en" sz="3200" dirty="0"/>
          </a:p>
          <a:p>
            <a:pPr lvl="0" rtl="0">
              <a:spcBef>
                <a:spcPts val="0"/>
              </a:spcBef>
              <a:buNone/>
            </a:pPr>
            <a:r>
              <a:rPr lang="en" sz="3200" dirty="0" smtClean="0"/>
              <a:t>Margaret </a:t>
            </a:r>
            <a:r>
              <a:rPr lang="en" sz="3200" dirty="0"/>
              <a:t>Kotz, DO, FASAM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Sandrine Pirard, MD, MPH, PhD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Robert J. Roose, MD, MPH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Alexis Geier-Horan, ASAM </a:t>
            </a:r>
            <a:r>
              <a:rPr lang="en" sz="3200" dirty="0" smtClean="0"/>
              <a:t>Staff</a:t>
            </a:r>
            <a:endParaRPr lang="en-US" sz="32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3200" dirty="0" smtClean="0"/>
              <a:t>Beth </a:t>
            </a:r>
            <a:r>
              <a:rPr lang="en" sz="3200" dirty="0"/>
              <a:t>Haynes, </a:t>
            </a:r>
            <a:r>
              <a:rPr lang="en-US" sz="3200" dirty="0" smtClean="0"/>
              <a:t>ASAM Staff</a:t>
            </a:r>
            <a:endParaRPr lang="en" sz="3200" dirty="0"/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Penny S. Mills, MBA, ASAM, Executive </a:t>
            </a:r>
            <a:r>
              <a:rPr lang="en-US" sz="3200" dirty="0" smtClean="0"/>
              <a:t>VP</a:t>
            </a:r>
            <a:endParaRPr lang="en" sz="3200" dirty="0"/>
          </a:p>
          <a:p>
            <a:pPr lvl="0" rtl="0">
              <a:spcBef>
                <a:spcPts val="0"/>
              </a:spcBef>
              <a:buNone/>
            </a:pPr>
            <a:r>
              <a:rPr lang="en" sz="3200" b="1" i="1" dirty="0" smtClean="0"/>
              <a:t>External </a:t>
            </a:r>
            <a:r>
              <a:rPr lang="en" sz="3200" b="1" i="1" dirty="0"/>
              <a:t>Reviewer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 dirty="0"/>
              <a:t>Michael M. Miller, MD, FASAM, FAPA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dirty="0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Quality Improvement </a:t>
            </a:r>
            <a:r>
              <a:rPr lang="en" dirty="0" smtClean="0"/>
              <a:t>Council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Amanda Abraham, PhD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dirty="0"/>
              <a:t>Karen Dugosh, PhD </a:t>
            </a:r>
            <a:endParaRPr lang="en-US" sz="36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David </a:t>
            </a:r>
            <a:r>
              <a:rPr lang="en" sz="3600" dirty="0"/>
              <a:t>Festinger, PhD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dirty="0"/>
              <a:t>Kyle Kampman, MD, Principal Investigator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dirty="0"/>
              <a:t>Keli </a:t>
            </a:r>
            <a:r>
              <a:rPr lang="en" sz="3600" dirty="0" smtClean="0"/>
              <a:t>McLoyd</a:t>
            </a:r>
            <a:r>
              <a:rPr lang="en-US" sz="3600" dirty="0" smtClean="0"/>
              <a:t>, JD</a:t>
            </a:r>
            <a:endParaRPr lang="en" sz="3600" dirty="0"/>
          </a:p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Brittany </a:t>
            </a:r>
            <a:r>
              <a:rPr lang="en" sz="3600" dirty="0"/>
              <a:t>Seymour, BA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3600" dirty="0"/>
              <a:t>Abigail Woodworth, MS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99638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Treatment Research Institute Technical Team </a:t>
            </a:r>
            <a:r>
              <a:rPr lang="en" dirty="0" smtClean="0"/>
              <a:t>Members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idx="1"/>
          </p:nvPr>
        </p:nvSpPr>
        <p:spPr>
          <a:xfrm>
            <a:off x="457200" y="215637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-US" sz="3600" dirty="0" smtClean="0"/>
              <a:t> </a:t>
            </a:r>
            <a:r>
              <a:rPr lang="en" sz="3600" dirty="0" smtClean="0"/>
              <a:t>Opioid </a:t>
            </a:r>
            <a:r>
              <a:rPr lang="en" sz="3600" dirty="0"/>
              <a:t>Use Disorder (OUD) is a chronic, relapsing </a:t>
            </a:r>
            <a:r>
              <a:rPr lang="en" sz="3600" dirty="0" smtClean="0"/>
              <a:t>disease </a:t>
            </a:r>
            <a:r>
              <a:rPr lang="en" sz="3600" dirty="0"/>
              <a:t>defined in the </a:t>
            </a:r>
            <a:r>
              <a:rPr lang="en" sz="3600" dirty="0" smtClean="0"/>
              <a:t>DSM-5</a:t>
            </a:r>
            <a:endParaRPr lang="en-US" sz="3600" dirty="0" smtClean="0"/>
          </a:p>
          <a:p>
            <a:pPr marL="457200" indent="-228600">
              <a:spcBef>
                <a:spcPts val="0"/>
              </a:spcBef>
            </a:pPr>
            <a:r>
              <a:rPr lang="en" sz="3900" dirty="0" smtClean="0"/>
              <a:t>Bio-psycho-social-spiritual illness</a:t>
            </a:r>
            <a:endParaRPr lang="en-US" sz="3900" dirty="0" smtClean="0"/>
          </a:p>
          <a:p>
            <a:pPr marL="457200" indent="-228600">
              <a:spcBef>
                <a:spcPts val="0"/>
              </a:spcBef>
            </a:pPr>
            <a:r>
              <a:rPr lang="en" sz="3900" dirty="0" smtClean="0"/>
              <a:t>Addiction </a:t>
            </a:r>
            <a:r>
              <a:rPr lang="en" sz="3900" dirty="0"/>
              <a:t>involving opioid use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600" dirty="0" smtClean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 smtClean="0"/>
              <a:t>	</a:t>
            </a:r>
            <a:r>
              <a:rPr lang="en" sz="3200" dirty="0" smtClean="0"/>
              <a:t>All </a:t>
            </a:r>
            <a:r>
              <a:rPr lang="en" sz="3200" dirty="0"/>
              <a:t>abbreviations and acronyms available in </a:t>
            </a:r>
            <a:r>
              <a:rPr lang="en" sz="3200" dirty="0" smtClean="0"/>
              <a:t>the</a:t>
            </a:r>
            <a:r>
              <a:rPr lang="en-US" sz="3200" dirty="0" smtClean="0"/>
              <a:t> ASAM National</a:t>
            </a:r>
            <a:r>
              <a:rPr lang="en" sz="3200" dirty="0" smtClean="0"/>
              <a:t> </a:t>
            </a:r>
            <a:r>
              <a:rPr lang="en" sz="3200" dirty="0"/>
              <a:t>Practice Guideline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40313" y="127192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Definitions</a:t>
            </a:r>
          </a:p>
        </p:txBody>
      </p:sp>
      <p:pic>
        <p:nvPicPr>
          <p:cNvPr id="4" name="Picture 3" descr="Screen Shot 2015-08-31 at 3.15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2811273" cy="2156374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idx="1"/>
          </p:nvPr>
        </p:nvSpPr>
        <p:spPr>
          <a:xfrm>
            <a:off x="208428" y="1937917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FDA-approved medications to treat </a:t>
            </a:r>
            <a:r>
              <a:rPr lang="en-US" sz="3200" dirty="0" smtClean="0"/>
              <a:t>OUD </a:t>
            </a:r>
            <a:r>
              <a:rPr lang="en" sz="3200" dirty="0" smtClean="0"/>
              <a:t>are </a:t>
            </a:r>
            <a:r>
              <a:rPr lang="en" sz="3200" dirty="0"/>
              <a:t>clinical &amp; cost-effective interventions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Saves </a:t>
            </a:r>
            <a:r>
              <a:rPr lang="en-US" sz="2400" dirty="0" smtClean="0"/>
              <a:t>lives, saves money</a:t>
            </a:r>
            <a:endParaRPr lang="en" sz="2400" dirty="0"/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One </a:t>
            </a:r>
            <a:r>
              <a:rPr lang="en" sz="2400" dirty="0" smtClean="0"/>
              <a:t>component</a:t>
            </a:r>
            <a:r>
              <a:rPr lang="en-US" sz="2400" dirty="0" smtClean="0"/>
              <a:t>, along </a:t>
            </a:r>
            <a:r>
              <a:rPr lang="en" sz="2400" dirty="0" smtClean="0"/>
              <a:t>with </a:t>
            </a:r>
            <a:r>
              <a:rPr lang="en" sz="2400" dirty="0"/>
              <a:t>psychosocial treatment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30% of treatment programs offer medication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Less than half of eligible treatment program patients receive medications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Missed opportunity to utilize most effective treatments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-410977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Premise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28" y="110715"/>
            <a:ext cx="1878309" cy="1878309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Assessment</a:t>
            </a:r>
            <a:endParaRPr lang="en-US" sz="32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Diagnosis</a:t>
            </a:r>
            <a:endParaRPr lang="en-US" sz="3200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Treatment</a:t>
            </a:r>
            <a:endParaRPr lang="en-US" sz="3200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Special Populations</a:t>
            </a:r>
            <a:endParaRPr lang="en-US" sz="3200" dirty="0">
              <a:effectLst/>
            </a:endParaRP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xfrm>
            <a:off x="457200" y="197231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Identify &amp; refer urgent </a:t>
            </a:r>
            <a:r>
              <a:rPr lang="en" sz="3200" dirty="0" smtClean="0"/>
              <a:t>medical</a:t>
            </a:r>
            <a:r>
              <a:rPr lang="en-US" sz="3200" dirty="0" smtClean="0"/>
              <a:t> or</a:t>
            </a:r>
            <a:r>
              <a:rPr lang="en" sz="3200" dirty="0" smtClean="0"/>
              <a:t> </a:t>
            </a:r>
            <a:r>
              <a:rPr lang="en" sz="3200" dirty="0"/>
              <a:t>psychiatric problems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Screen for concomitant medical conditions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Physical exam (comprehensive assessment)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Laboratory testing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Pregnancy testing &amp; contraception query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Mental health &amp; psychiatric assessment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Evaluation of past &amp; current substance use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46363" y="703779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Assessment</a:t>
            </a:r>
          </a:p>
        </p:txBody>
      </p:sp>
      <p:pic>
        <p:nvPicPr>
          <p:cNvPr id="6" name="Picture 5" descr="Screen Shot 2015-09-03 at 1.0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58" y="147849"/>
            <a:ext cx="891405" cy="1824465"/>
          </a:xfrm>
          <a:prstGeom prst="rect">
            <a:avLst/>
          </a:prstGeom>
          <a:ln w="6350" cmpd="sng">
            <a:solidFill>
              <a:schemeClr val="accent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xfrm>
            <a:off x="215900" y="2147421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Poorer prognosis with other substance use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Tobacco use query &amp; cessation counseling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600" dirty="0"/>
              <a:t>Social &amp; environmental factors assessment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Assessment</a:t>
            </a:r>
            <a:r>
              <a:rPr lang="en"/>
              <a:t> </a:t>
            </a:r>
            <a:r>
              <a:rPr lang="en" sz="3000"/>
              <a:t>(cont’d)</a:t>
            </a:r>
          </a:p>
        </p:txBody>
      </p:sp>
      <p:pic>
        <p:nvPicPr>
          <p:cNvPr id="5" name="Picture 4" descr="Screen Shot 2015-09-03 at 1.0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58" y="147849"/>
            <a:ext cx="891405" cy="182446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Assessment</a:t>
            </a:r>
            <a:endParaRPr lang="en-US" sz="32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Diagnosis</a:t>
            </a:r>
            <a:endParaRPr lang="en-US" sz="3200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Treatment</a:t>
            </a:r>
            <a:endParaRPr lang="en-US" sz="3200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Special Populations</a:t>
            </a:r>
            <a:endParaRPr lang="en-US" sz="3200" dirty="0">
              <a:effectLst/>
            </a:endParaRP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196399" y="1348685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Provider confirms </a:t>
            </a:r>
            <a:r>
              <a:rPr lang="en" sz="3600" dirty="0" smtClean="0"/>
              <a:t>OUD </a:t>
            </a:r>
            <a:r>
              <a:rPr lang="en" sz="3600" dirty="0"/>
              <a:t>diagnosis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History &amp; physical exam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Scales measure OUD withdrawal symptoms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600" dirty="0"/>
              <a:t>Frequency of urine drug testing determined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Diagnosis</a:t>
            </a:r>
          </a:p>
        </p:txBody>
      </p:sp>
      <p:pic>
        <p:nvPicPr>
          <p:cNvPr id="5" name="Picture 4" descr="Screen Shot 2015-09-03 at 1.1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79" y="217951"/>
            <a:ext cx="921819" cy="194256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0999" y="385799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Assessment</a:t>
            </a:r>
            <a:endParaRPr lang="en-US" sz="32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0998" y="1848625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Diagnosis</a:t>
            </a:r>
            <a:endParaRPr lang="en-US" sz="3200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0998" y="3206962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Treatment</a:t>
            </a:r>
            <a:endParaRPr lang="en-US" sz="3200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0999" y="4641657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Special Populations</a:t>
            </a:r>
            <a:endParaRPr lang="en-US" sz="3200" dirty="0">
              <a:effectLst/>
            </a:endParaRP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3605393" y="1555255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57638" y="2965835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619458" y="4362352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5771771" y="2451437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/>
              <a:t>Treatment Setting</a:t>
            </a:r>
            <a:endParaRPr lang="en-US" sz="2300" dirty="0"/>
          </a:p>
        </p:txBody>
      </p:sp>
      <p:sp>
        <p:nvSpPr>
          <p:cNvPr id="11" name="Folded Corner 10"/>
          <p:cNvSpPr/>
          <p:nvPr/>
        </p:nvSpPr>
        <p:spPr>
          <a:xfrm>
            <a:off x="5771772" y="3206962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Treating </a:t>
            </a:r>
            <a:r>
              <a:rPr lang="en-US" sz="2200" dirty="0" err="1" smtClean="0"/>
              <a:t>Opioid</a:t>
            </a:r>
            <a:r>
              <a:rPr lang="en-US" sz="2200" dirty="0" smtClean="0"/>
              <a:t> Withdrawal</a:t>
            </a:r>
            <a:endParaRPr lang="en-US" sz="2200" dirty="0"/>
          </a:p>
        </p:txBody>
      </p:sp>
      <p:sp>
        <p:nvSpPr>
          <p:cNvPr id="12" name="Folded Corner 11"/>
          <p:cNvSpPr/>
          <p:nvPr/>
        </p:nvSpPr>
        <p:spPr>
          <a:xfrm>
            <a:off x="5771770" y="3928209"/>
            <a:ext cx="3372228" cy="988924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Treating </a:t>
            </a:r>
            <a:r>
              <a:rPr lang="en-US" sz="2200" dirty="0" err="1" smtClean="0"/>
              <a:t>w</a:t>
            </a:r>
            <a:r>
              <a:rPr lang="en-US" sz="2200" dirty="0" smtClean="0"/>
              <a:t>/ Methadone, </a:t>
            </a:r>
            <a:r>
              <a:rPr lang="en-US" sz="2200" dirty="0" err="1" smtClean="0"/>
              <a:t>Buprenorphine</a:t>
            </a:r>
            <a:r>
              <a:rPr lang="en-US" sz="2200" dirty="0" smtClean="0"/>
              <a:t>, </a:t>
            </a:r>
            <a:r>
              <a:rPr lang="en-US" sz="2200" dirty="0" err="1" smtClean="0"/>
              <a:t>Naltrexone</a:t>
            </a:r>
            <a:endParaRPr lang="en-US" sz="2200" dirty="0"/>
          </a:p>
        </p:txBody>
      </p:sp>
      <p:sp>
        <p:nvSpPr>
          <p:cNvPr id="13" name="Folded Corner 12"/>
          <p:cNvSpPr/>
          <p:nvPr/>
        </p:nvSpPr>
        <p:spPr>
          <a:xfrm>
            <a:off x="5771773" y="5180169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Psychosocial</a:t>
            </a:r>
            <a:endParaRPr lang="en-US"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4294967295"/>
          </p:nvPr>
        </p:nvSpPr>
        <p:spPr>
          <a:xfrm>
            <a:off x="355600" y="703263"/>
            <a:ext cx="8229600" cy="6921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 dirty="0"/>
              <a:t>What?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sz="half" idx="4294967295"/>
          </p:nvPr>
        </p:nvSpPr>
        <p:spPr>
          <a:xfrm>
            <a:off x="355600" y="1620838"/>
            <a:ext cx="5613400" cy="5237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i="1" dirty="0"/>
              <a:t>The ASAM National Practice Guideline for the Use of Medications in the Treatment of Addiction Involving Opioid Use</a:t>
            </a:r>
            <a:r>
              <a:rPr lang="en" sz="3200" dirty="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sz="3200" dirty="0" smtClean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3200" dirty="0" smtClean="0"/>
              <a:t>AKA</a:t>
            </a:r>
            <a:r>
              <a:rPr lang="en" sz="3200" dirty="0"/>
              <a:t>: </a:t>
            </a:r>
            <a:r>
              <a:rPr lang="en-US" sz="3200" dirty="0" smtClean="0"/>
              <a:t>The ASAM National </a:t>
            </a:r>
            <a:r>
              <a:rPr lang="en" sz="3200" dirty="0" smtClean="0"/>
              <a:t>Practice </a:t>
            </a:r>
            <a:r>
              <a:rPr lang="en" sz="3200" dirty="0"/>
              <a:t>Guideline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1st to include all FDA-approved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medications in single document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375" y="2044700"/>
            <a:ext cx="2297626" cy="29631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xfrm>
            <a:off x="0" y="1255225"/>
            <a:ext cx="9144000" cy="45585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Clinician &amp; patient share treatment option decisions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Consider patient preferences &amp; treatment history &amp; setting to determine medication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Venue as important as medication selected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Office treatment may not be suitable for patients with </a:t>
            </a:r>
            <a:r>
              <a:rPr lang="en" sz="3200" dirty="0" smtClean="0"/>
              <a:t>select</a:t>
            </a:r>
            <a:r>
              <a:rPr lang="en-US" sz="3200" dirty="0" err="1" smtClean="0"/>
              <a:t>ed</a:t>
            </a:r>
            <a:r>
              <a:rPr lang="en" sz="3200" dirty="0" smtClean="0"/>
              <a:t> </a:t>
            </a:r>
            <a:r>
              <a:rPr lang="en" sz="3200" dirty="0"/>
              <a:t>drug addiction </a:t>
            </a:r>
            <a:r>
              <a:rPr lang="en" sz="3200" dirty="0" smtClean="0"/>
              <a:t>issues</a:t>
            </a:r>
            <a:endParaRPr lang="en-US" sz="3200" dirty="0" smtClean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 smtClean="0"/>
              <a:t>OTPs</a:t>
            </a:r>
            <a:r>
              <a:rPr lang="en-US" sz="3200" dirty="0" smtClean="0"/>
              <a:t> offer daily dosing and supervision</a:t>
            </a:r>
            <a:endParaRPr lang="en" sz="3200" dirty="0"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-614504" y="56304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Treatment Setting</a:t>
            </a:r>
          </a:p>
        </p:txBody>
      </p:sp>
      <p:pic>
        <p:nvPicPr>
          <p:cNvPr id="4" name="Picture 3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457200" y="170744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80000"/>
            </a:pPr>
            <a:r>
              <a:rPr lang="en" sz="3200" dirty="0"/>
              <a:t>Medications for withdrawal preferred to abrupt cessation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Advise patients medications alone for opioid withdrawal not a complete treatment method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Medical history &amp; physical exam focus on withdrawal signs &amp; </a:t>
            </a:r>
            <a:r>
              <a:rPr lang="en" sz="3200" dirty="0" smtClean="0"/>
              <a:t>symptoms</a:t>
            </a:r>
            <a:endParaRPr lang="en" sz="3200" dirty="0"/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Methadone withdrawal symptom management in </a:t>
            </a:r>
            <a:r>
              <a:rPr lang="en-US" sz="3200" dirty="0" smtClean="0"/>
              <a:t>OTP</a:t>
            </a:r>
            <a:r>
              <a:rPr lang="en" sz="3200" dirty="0" smtClean="0"/>
              <a:t> </a:t>
            </a:r>
            <a:r>
              <a:rPr lang="en" sz="3200" dirty="0"/>
              <a:t>or inpatient setting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0" y="93532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Opioid Withdrawal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Management</a:t>
            </a:r>
            <a:endParaRPr lang="en" dirty="0"/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idx="1"/>
          </p:nvPr>
        </p:nvSpPr>
        <p:spPr>
          <a:xfrm>
            <a:off x="457200" y="122891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  <a:buSzPct val="100000"/>
            </a:pPr>
            <a:r>
              <a:rPr lang="en-US" sz="3200" dirty="0" err="1" smtClean="0"/>
              <a:t>Buprenorphine</a:t>
            </a:r>
            <a:r>
              <a:rPr lang="en-US" sz="3200" dirty="0" smtClean="0"/>
              <a:t> can be used to manage withdrawal symptoms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 smtClean="0"/>
              <a:t>Combination </a:t>
            </a:r>
            <a:r>
              <a:rPr lang="en" sz="3200" dirty="0"/>
              <a:t>buprenorphine &amp; low dose oral naltrexone to manage withdrawal &amp; facilitate ER injectable naltrexone shows promise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Clonidine to support opioid withdrawal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Anesthesia ultra-rapid opioid detoxification (UROD) is NOT recommended - too high risk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Increased risk of OD or death with stopping agonist therapy &amp; resuming opioid use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Opioid Withdrawal Management </a:t>
            </a:r>
            <a:r>
              <a:rPr lang="en" sz="1800"/>
              <a:t>(cont’d)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0999" y="385799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Assessment</a:t>
            </a:r>
            <a:endParaRPr lang="en-US" sz="32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0998" y="1848625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Diagnosis</a:t>
            </a:r>
            <a:endParaRPr lang="en-US" sz="3200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0998" y="3206962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glow rad="635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Treatment</a:t>
            </a:r>
            <a:endParaRPr lang="en-US" sz="3200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0999" y="4641657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Special Populations</a:t>
            </a:r>
            <a:endParaRPr lang="en-US" sz="3200" dirty="0">
              <a:effectLst/>
            </a:endParaRP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3605393" y="1555255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57638" y="2965835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619458" y="4362352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5771771" y="2451437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/>
              <a:t>Treatment Setting</a:t>
            </a:r>
            <a:endParaRPr lang="en-US" sz="2300" dirty="0"/>
          </a:p>
        </p:txBody>
      </p:sp>
      <p:sp>
        <p:nvSpPr>
          <p:cNvPr id="11" name="Folded Corner 10"/>
          <p:cNvSpPr/>
          <p:nvPr/>
        </p:nvSpPr>
        <p:spPr>
          <a:xfrm>
            <a:off x="5771772" y="3206962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Treating </a:t>
            </a:r>
            <a:r>
              <a:rPr lang="en-US" sz="2200" dirty="0" err="1" smtClean="0"/>
              <a:t>Opioid</a:t>
            </a:r>
            <a:r>
              <a:rPr lang="en-US" sz="2200" dirty="0" smtClean="0"/>
              <a:t> Withdrawal</a:t>
            </a:r>
            <a:endParaRPr lang="en-US" sz="2200" dirty="0"/>
          </a:p>
        </p:txBody>
      </p:sp>
      <p:sp>
        <p:nvSpPr>
          <p:cNvPr id="12" name="Folded Corner 11"/>
          <p:cNvSpPr/>
          <p:nvPr/>
        </p:nvSpPr>
        <p:spPr>
          <a:xfrm>
            <a:off x="5771770" y="3928209"/>
            <a:ext cx="3372228" cy="988924"/>
          </a:xfrm>
          <a:prstGeom prst="foldedCorner">
            <a:avLst/>
          </a:prstGeom>
          <a:solidFill>
            <a:srgbClr val="804000">
              <a:alpha val="77000"/>
            </a:srgbClr>
          </a:solidFill>
          <a:effectLst>
            <a:glow rad="139700">
              <a:schemeClr val="accent1">
                <a:alpha val="75000"/>
              </a:schemeClr>
            </a:glow>
            <a:outerShdw blurRad="508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Treating </a:t>
            </a:r>
            <a:r>
              <a:rPr lang="en-US" sz="2200" dirty="0" err="1" smtClean="0"/>
              <a:t>w</a:t>
            </a:r>
            <a:r>
              <a:rPr lang="en-US" sz="2200" dirty="0" smtClean="0"/>
              <a:t>/ Methadone, </a:t>
            </a:r>
            <a:r>
              <a:rPr lang="en-US" sz="2200" dirty="0" err="1" smtClean="0"/>
              <a:t>Buprenorphine</a:t>
            </a:r>
            <a:r>
              <a:rPr lang="en-US" sz="2200" dirty="0" smtClean="0"/>
              <a:t>, </a:t>
            </a:r>
            <a:r>
              <a:rPr lang="en-US" sz="2200" dirty="0" err="1" smtClean="0"/>
              <a:t>Naltrexone</a:t>
            </a:r>
            <a:endParaRPr lang="en-US" sz="2200" dirty="0"/>
          </a:p>
        </p:txBody>
      </p:sp>
      <p:sp>
        <p:nvSpPr>
          <p:cNvPr id="13" name="Folded Corner 12"/>
          <p:cNvSpPr/>
          <p:nvPr/>
        </p:nvSpPr>
        <p:spPr>
          <a:xfrm>
            <a:off x="5771773" y="5180169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Psychosocial</a:t>
            </a:r>
            <a:endParaRPr lang="en-US"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264271" y="144303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for physiological dependence with psychosocial intervention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in monitored program setting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with </a:t>
            </a:r>
            <a:r>
              <a:rPr lang="en" sz="3200" dirty="0" smtClean="0"/>
              <a:t>methadone</a:t>
            </a:r>
            <a:endParaRPr lang="en-US" sz="32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 smtClean="0"/>
              <a:t>Recommended initial dose 10-30 mg; usual daily dosage from 60-120 mg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for relapse or at risk for relapse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Relapse prevention strategies part of comprehensive treatment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Methadone</a:t>
            </a:r>
          </a:p>
        </p:txBody>
      </p:sp>
      <p:pic>
        <p:nvPicPr>
          <p:cNvPr id="6" name="Picture 5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457200" y="1897983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 smtClean="0"/>
              <a:t>May </a:t>
            </a:r>
            <a:r>
              <a:rPr lang="en" sz="3200" dirty="0"/>
              <a:t>switch from methadone to other medication if side effects or other issues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Low doses of methadone first if switching to buprenorphine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Complete withdrawal from methadone before switching to </a:t>
            </a:r>
            <a:r>
              <a:rPr lang="en-US" sz="3200" dirty="0" smtClean="0"/>
              <a:t>oral or ER</a:t>
            </a:r>
            <a:r>
              <a:rPr lang="en" sz="3200" dirty="0" smtClean="0"/>
              <a:t> </a:t>
            </a:r>
            <a:r>
              <a:rPr lang="en" sz="3200" dirty="0"/>
              <a:t>naltrexone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No recommended/optimal treatment duration (depends on patient response)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Methadone</a:t>
            </a:r>
            <a:r>
              <a:rPr lang="en" dirty="0"/>
              <a:t> </a:t>
            </a:r>
            <a:r>
              <a:rPr lang="en" sz="2400" dirty="0"/>
              <a:t>(cont’d)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0" y="1270121"/>
            <a:ext cx="9144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 smtClean="0"/>
              <a:t>Mild to moderate opioid withdrawal </a:t>
            </a:r>
            <a:r>
              <a:rPr lang="en-US" sz="3200" dirty="0" smtClean="0"/>
              <a:t>        </a:t>
            </a:r>
            <a:r>
              <a:rPr lang="en" sz="3200" dirty="0" smtClean="0"/>
              <a:t>symptoms before buprenorphine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 smtClean="0"/>
              <a:t>Start </a:t>
            </a:r>
            <a:r>
              <a:rPr lang="en" sz="3200" dirty="0"/>
              <a:t>with 2-4 mg; increase dosage in 2-4 mg increments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Observe patients in office during induction, </a:t>
            </a:r>
            <a:r>
              <a:rPr lang="en" sz="3200" dirty="0" smtClean="0"/>
              <a:t>home</a:t>
            </a:r>
            <a:r>
              <a:rPr lang="en-US" sz="3200" dirty="0" smtClean="0"/>
              <a:t> </a:t>
            </a:r>
            <a:r>
              <a:rPr lang="en" sz="3200" dirty="0" smtClean="0"/>
              <a:t>inductions </a:t>
            </a:r>
            <a:r>
              <a:rPr lang="en" sz="3200" dirty="0"/>
              <a:t>if experienced </a:t>
            </a:r>
            <a:r>
              <a:rPr lang="en" sz="3200" dirty="0" smtClean="0"/>
              <a:t>physician</a:t>
            </a:r>
            <a:r>
              <a:rPr lang="en-US" sz="3200" dirty="0" smtClean="0"/>
              <a:t> or patient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After induction ≥8 mg a day; 4-8 mg increases </a:t>
            </a:r>
            <a:r>
              <a:rPr lang="en" sz="3200" dirty="0" smtClean="0"/>
              <a:t>w</a:t>
            </a:r>
            <a:r>
              <a:rPr lang="en-US" sz="3200" dirty="0" smtClean="0"/>
              <a:t>/</a:t>
            </a:r>
            <a:r>
              <a:rPr lang="en" sz="3200" dirty="0" smtClean="0"/>
              <a:t>continued </a:t>
            </a:r>
            <a:r>
              <a:rPr lang="en" sz="3200" dirty="0"/>
              <a:t>opioid use (daily dose </a:t>
            </a:r>
            <a:r>
              <a:rPr lang="en" sz="3200" dirty="0" smtClean="0"/>
              <a:t>12-16 </a:t>
            </a:r>
            <a:r>
              <a:rPr lang="en" sz="3200" dirty="0"/>
              <a:t>mg or higher)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Psychosocial treatment with buprenophrine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Buprenorphine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xfrm>
            <a:off x="254000" y="1384300"/>
            <a:ext cx="8686800" cy="4405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Reduce buprenorphine diversion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Frequent </a:t>
            </a:r>
            <a:r>
              <a:rPr lang="en-US" sz="3200" dirty="0" smtClean="0"/>
              <a:t>urine </a:t>
            </a:r>
            <a:r>
              <a:rPr lang="en" sz="3200" dirty="0" smtClean="0"/>
              <a:t>drug </a:t>
            </a:r>
            <a:r>
              <a:rPr lang="en" sz="3200" dirty="0"/>
              <a:t>tests (including buprenorphine)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Frequent visits until stable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If/when taper, should be slow &amp; monitored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7-14 days between buprenorphine to naltrexone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Buprenorphine to methadone no time delay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No recommended time limit for treatment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Buprenorphine 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0" y="1453438"/>
            <a:ext cx="90043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Naltrexone </a:t>
            </a:r>
            <a:r>
              <a:rPr lang="en" sz="3200" dirty="0" smtClean="0"/>
              <a:t>rec </a:t>
            </a:r>
            <a:r>
              <a:rPr lang="en" sz="3200" dirty="0"/>
              <a:t>to prevent relapse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with </a:t>
            </a:r>
            <a:r>
              <a:rPr lang="en" sz="3200" dirty="0" smtClean="0"/>
              <a:t>naltrexone</a:t>
            </a:r>
            <a:endParaRPr lang="en-US" sz="32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 smtClean="0"/>
              <a:t>Oral </a:t>
            </a:r>
            <a:r>
              <a:rPr lang="en-US" sz="3200" dirty="0" err="1" smtClean="0"/>
              <a:t>naltrexone</a:t>
            </a:r>
            <a:r>
              <a:rPr lang="en-US" sz="3200" dirty="0" smtClean="0"/>
              <a:t> taken daily in 50 mg doses or 3x weekly in two 100 mg doses, followed by one 150 mg dose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 err="1" smtClean="0"/>
              <a:t>Naltrexone</a:t>
            </a:r>
            <a:r>
              <a:rPr lang="en-US" sz="3200" dirty="0" smtClean="0"/>
              <a:t> ER administered every 4 weeks at set dosage of 380 mg/injection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No recommended length of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3200" dirty="0" smtClean="0"/>
              <a:t>Plan and monitor </a:t>
            </a:r>
            <a:r>
              <a:rPr lang="en-US" sz="3200" dirty="0" err="1" smtClean="0"/>
              <a:t>n</a:t>
            </a:r>
            <a:r>
              <a:rPr lang="en" sz="3200" dirty="0" smtClean="0"/>
              <a:t>altrexone to</a:t>
            </a:r>
            <a:r>
              <a:rPr lang="en-US" sz="3200" dirty="0" smtClean="0"/>
              <a:t> agonist switches</a:t>
            </a:r>
            <a:endParaRPr lang="en" sz="3200" dirty="0"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Naltrexone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150" y="197203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xfrm>
            <a:off x="279400" y="1964105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3600" dirty="0" smtClean="0"/>
              <a:t>Recommended with any </a:t>
            </a:r>
            <a:r>
              <a:rPr lang="en-US" sz="3600" dirty="0" smtClean="0"/>
              <a:t>    </a:t>
            </a:r>
            <a:r>
              <a:rPr lang="en" sz="3600" dirty="0" smtClean="0"/>
              <a:t>pharmacological treatment</a:t>
            </a:r>
            <a:r>
              <a:rPr lang="en-US" sz="3600" dirty="0" smtClean="0"/>
              <a:t> – at a minimum should include: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 smtClean="0"/>
              <a:t>Psychosocial needs assessment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 smtClean="0"/>
              <a:t>Supportive counseling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 smtClean="0"/>
              <a:t>Links to existing family support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 smtClean="0"/>
              <a:t>Referrals to community services</a:t>
            </a:r>
            <a:endParaRPr lang="en" sz="33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262929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Psychosocial </a:t>
            </a:r>
            <a:r>
              <a:rPr lang="en-US" sz="4800" dirty="0" smtClean="0"/>
              <a:t>in Conjunction with Medications</a:t>
            </a:r>
            <a:endParaRPr lang="en" sz="4800" dirty="0"/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7" y="430548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idx="4294967295"/>
          </p:nvPr>
        </p:nvSpPr>
        <p:spPr>
          <a:xfrm>
            <a:off x="418506" y="1476670"/>
            <a:ext cx="8229600" cy="22992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9600" dirty="0"/>
              <a:t>Why</a:t>
            </a:r>
            <a:r>
              <a:rPr lang="en" sz="9600" dirty="0" smtClean="0"/>
              <a:t>?</a:t>
            </a:r>
            <a:endParaRPr lang="en" sz="9600" dirty="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xfrm>
            <a:off x="279400" y="2528703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 smtClean="0"/>
              <a:t>Collaboration </a:t>
            </a:r>
            <a:r>
              <a:rPr lang="en" sz="3600" dirty="0"/>
              <a:t>with behavioral </a:t>
            </a:r>
            <a:r>
              <a:rPr lang="en" sz="3600" dirty="0" smtClean="0"/>
              <a:t>provider</a:t>
            </a:r>
            <a:endParaRPr lang="en-US" sz="3600" dirty="0" smtClean="0"/>
          </a:p>
          <a:p>
            <a:pPr marL="457200" indent="-228600">
              <a:spcBef>
                <a:spcPts val="0"/>
              </a:spcBef>
            </a:pPr>
            <a:r>
              <a:rPr lang="en-US" sz="3600" dirty="0" smtClean="0"/>
              <a:t>Psychosocial treatment generally recommended for patients receiving </a:t>
            </a:r>
            <a:r>
              <a:rPr lang="en-US" sz="3600" dirty="0" err="1" smtClean="0"/>
              <a:t>opioid</a:t>
            </a:r>
            <a:r>
              <a:rPr lang="en-US" sz="3600" dirty="0" smtClean="0"/>
              <a:t> agonist treatment</a:t>
            </a:r>
            <a:endParaRPr lang="en" sz="3600" dirty="0" smtClean="0"/>
          </a:p>
          <a:p>
            <a:pPr marL="457200" lvl="0" indent="-228600">
              <a:spcBef>
                <a:spcPts val="0"/>
              </a:spcBef>
            </a:pPr>
            <a:r>
              <a:rPr lang="en" sz="3600" dirty="0" smtClean="0"/>
              <a:t>Offered </a:t>
            </a:r>
            <a:r>
              <a:rPr lang="en" sz="3600" dirty="0"/>
              <a:t>with oral </a:t>
            </a:r>
            <a:r>
              <a:rPr lang="en" sz="3600" dirty="0" smtClean="0"/>
              <a:t>and </a:t>
            </a:r>
            <a:r>
              <a:rPr lang="en" sz="3600" dirty="0"/>
              <a:t>extended-release injectable naltrexone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262929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/>
              <a:t>Psychosocial </a:t>
            </a:r>
            <a:r>
              <a:rPr lang="en-US" sz="4800" dirty="0" smtClean="0"/>
              <a:t>in Conjunction with Medications </a:t>
            </a:r>
            <a:r>
              <a:rPr lang="en" sz="2400" dirty="0" smtClean="0"/>
              <a:t>(cont’d)</a:t>
            </a:r>
            <a:endParaRPr lang="en" sz="2400" dirty="0"/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7" y="430548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8-25 at 2.12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632" b="-5632"/>
          <a:stretch>
            <a:fillRect/>
          </a:stretch>
        </p:blipFill>
        <p:spPr>
          <a:xfrm>
            <a:off x="0" y="1344139"/>
            <a:ext cx="9177880" cy="45889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for OUD Treatment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 dose should be individualized and may be higher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 lower than this usual dosage.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Assessment</a:t>
            </a:r>
            <a:endParaRPr lang="en-US" sz="32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Diagnosis</a:t>
            </a:r>
            <a:endParaRPr lang="en-US" sz="3200" dirty="0"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Treatment</a:t>
            </a:r>
            <a:endParaRPr lang="en-US" sz="3200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/>
              </a:rPr>
              <a:t>Special Populations</a:t>
            </a:r>
            <a:endParaRPr lang="en-US" sz="3200" dirty="0">
              <a:effectLst/>
            </a:endParaRP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Identify &amp; refer urgent medical conditions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Medical &amp; psychosocial examination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OB/Gynecologists be alert to signs of </a:t>
            </a:r>
            <a:r>
              <a:rPr lang="en" sz="3200" dirty="0" smtClean="0"/>
              <a:t>OUD</a:t>
            </a:r>
            <a:endParaRPr lang="en-US" sz="3200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200" dirty="0" smtClean="0"/>
              <a:t>Psychosocial treatment is recommended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HIV &amp; hepatitis (B &amp; C) testing &amp; counseling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With patient consent, urine testing for opioids and other drugs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Treat </a:t>
            </a:r>
            <a:r>
              <a:rPr lang="en-US" sz="3200" dirty="0" smtClean="0"/>
              <a:t>OUD </a:t>
            </a:r>
            <a:r>
              <a:rPr lang="en" sz="3200" dirty="0" smtClean="0"/>
              <a:t>women </a:t>
            </a:r>
            <a:r>
              <a:rPr lang="en" sz="3200" dirty="0"/>
              <a:t>w/methadone or buprenorphine rather than abstinence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817866" y="913304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Pregnant Women</a:t>
            </a:r>
          </a:p>
        </p:txBody>
      </p:sp>
      <p:pic>
        <p:nvPicPr>
          <p:cNvPr id="4" name="Picture 3" descr="pregnant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82" y="0"/>
            <a:ext cx="2448018" cy="163201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457200" y="1701800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 smtClean="0"/>
              <a:t>Co-managed w</a:t>
            </a:r>
            <a:r>
              <a:rPr lang="en-US" sz="3200" dirty="0" smtClean="0"/>
              <a:t>/</a:t>
            </a:r>
            <a:r>
              <a:rPr lang="en" sz="3200" dirty="0" smtClean="0"/>
              <a:t> </a:t>
            </a:r>
            <a:r>
              <a:rPr lang="en" sz="3200" dirty="0"/>
              <a:t>OB/GYN &amp; </a:t>
            </a:r>
            <a:r>
              <a:rPr lang="en-US" sz="3200" dirty="0" smtClean="0"/>
              <a:t>addiction</a:t>
            </a:r>
            <a:r>
              <a:rPr lang="en" sz="3200" dirty="0" smtClean="0"/>
              <a:t> </a:t>
            </a:r>
            <a:r>
              <a:rPr lang="en" sz="3200" dirty="0"/>
              <a:t>specialist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Pregnancy affects </a:t>
            </a:r>
            <a:r>
              <a:rPr lang="en" sz="3200" dirty="0" smtClean="0"/>
              <a:t>pharmacokinetics</a:t>
            </a:r>
            <a:endParaRPr lang="en-US" sz="3200" dirty="0" smtClean="0"/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3200" dirty="0" smtClean="0"/>
              <a:t>Methadone treatment initiated ASAP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Buprenorphine monotherapy is alternative to methadone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Discontinue naltrexone if relapse risk low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No naloxone unless overdose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Breastfeeding encouraged with methadone and buprenorphine </a:t>
            </a:r>
          </a:p>
        </p:txBody>
      </p:sp>
      <p:pic>
        <p:nvPicPr>
          <p:cNvPr id="5" name="Picture 4" descr="pregnant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82" y="0"/>
            <a:ext cx="2448018" cy="163201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hape 201"/>
          <p:cNvSpPr txBox="1">
            <a:spLocks/>
          </p:cNvSpPr>
          <p:nvPr/>
        </p:nvSpPr>
        <p:spPr>
          <a:xfrm>
            <a:off x="1817866" y="913304"/>
            <a:ext cx="8229600" cy="692182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Pregnant Women</a:t>
            </a:r>
            <a:endParaRPr kumimoji="0" lang="en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gna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968" y="5453529"/>
            <a:ext cx="651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6204C"/>
                </a:solidFill>
              </a:rPr>
              <a:t>Treatment for Pregnant Women </a:t>
            </a:r>
          </a:p>
          <a:p>
            <a:r>
              <a:rPr lang="en-US" sz="3600" b="1" dirty="0" smtClean="0">
                <a:solidFill>
                  <a:srgbClr val="06204C"/>
                </a:solidFill>
              </a:rPr>
              <a:t>Summary</a:t>
            </a:r>
            <a:endParaRPr lang="en-US" sz="3600" b="1" dirty="0">
              <a:solidFill>
                <a:srgbClr val="06204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idx="1"/>
          </p:nvPr>
        </p:nvSpPr>
        <p:spPr>
          <a:xfrm>
            <a:off x="457200" y="172720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Correct diagnosis &amp; target suitable for treatment identified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Try non-narcotic medications first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Consider methadone or buprenorphine for patients with active OUD not in treatment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Pharmacotherapy with psychosocial counseling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OUD methadone patients will require opioids in addition to regular methadone dose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Methadone w/short-acting opioid for surgery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900" dirty="0"/>
              <a:t>Increase buprenorphine for mild acute pain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057400" y="56511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Individuals with Pain</a:t>
            </a:r>
          </a:p>
        </p:txBody>
      </p:sp>
      <p:pic>
        <p:nvPicPr>
          <p:cNvPr id="4" name="Picture 3" descr="4129400323_a89a448eb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3" y="0"/>
            <a:ext cx="2265133" cy="1511268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Discontinue buprenorphine, start high potency opioid for severe acute pain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Consult w/surgeon &amp; anesthesiologist before discontinuing buprenorphine for surgery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Treat naltrexone patients with mild pain NSAIDs and with ketorolac for severe pain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Discontinue naltrexone 72 hours prior to surgery; </a:t>
            </a:r>
            <a:r>
              <a:rPr lang="en-US" sz="3200" dirty="0" smtClean="0"/>
              <a:t>ER</a:t>
            </a:r>
            <a:r>
              <a:rPr lang="en" sz="3200" dirty="0" smtClean="0"/>
              <a:t> </a:t>
            </a:r>
            <a:r>
              <a:rPr lang="en" sz="3200" dirty="0"/>
              <a:t>naltrexone 30 days prior </a:t>
            </a:r>
          </a:p>
        </p:txBody>
      </p:sp>
      <p:pic>
        <p:nvPicPr>
          <p:cNvPr id="4" name="Picture 3" descr="4129400323_a89a448eb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3" y="0"/>
            <a:ext cx="2265133" cy="1511268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  <p:sp>
        <p:nvSpPr>
          <p:cNvPr id="6" name="Shape 218"/>
          <p:cNvSpPr txBox="1">
            <a:spLocks noGrp="1"/>
          </p:cNvSpPr>
          <p:nvPr>
            <p:ph type="title"/>
          </p:nvPr>
        </p:nvSpPr>
        <p:spPr>
          <a:xfrm>
            <a:off x="2057400" y="56511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Individuals with Pain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457200" y="208449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Consider all treatment options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Opioid agonists, antagonists use appropriate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recommended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Concurrent practices to reduce infection from STDs and blood-borne viruses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Benefit from treatment in specialized facilities with multidimensional services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019300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Adolescents</a:t>
            </a:r>
          </a:p>
        </p:txBody>
      </p:sp>
      <p:pic>
        <p:nvPicPr>
          <p:cNvPr id="4" name="Picture 3" descr="adolesc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38" y="0"/>
            <a:ext cx="2177262" cy="168857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Comprehensive mental health status assessment to determine if stable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Reduce, manage, &amp; monitor suicide risk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Ask about suicide ideation and behavior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Assess psychiatric disorder at onset of agonist or antagonist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Pharmacotherapy + psychosocial treatment for OUD &amp; co-occurring psychiatric disorder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365978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/>
              <a:t>Co-Occurring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Psychiatric </a:t>
            </a:r>
            <a:r>
              <a:rPr lang="en" dirty="0"/>
              <a:t>Disorders</a:t>
            </a:r>
          </a:p>
        </p:txBody>
      </p:sp>
      <p:pic>
        <p:nvPicPr>
          <p:cNvPr id="4" name="Picture 3" descr="mental-illness-art-8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167"/>
            <a:ext cx="3538361" cy="1326885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 1_heroin-opioid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idx="1"/>
          </p:nvPr>
        </p:nvSpPr>
        <p:spPr>
          <a:xfrm>
            <a:off x="457200" y="2192867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Be aware of interactions between psychiatric medications and OUD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Assertive Community </a:t>
            </a:r>
            <a:r>
              <a:rPr lang="en-US" sz="3200" dirty="0" smtClean="0"/>
              <a:t>T</a:t>
            </a:r>
            <a:r>
              <a:rPr lang="en" sz="3200" dirty="0" smtClean="0"/>
              <a:t>reatment </a:t>
            </a:r>
            <a:r>
              <a:rPr lang="en-US" sz="3200" dirty="0" smtClean="0"/>
              <a:t>(ACT) </a:t>
            </a:r>
            <a:r>
              <a:rPr lang="en" sz="3200" dirty="0" smtClean="0"/>
              <a:t>for </a:t>
            </a:r>
            <a:r>
              <a:rPr lang="en" sz="3200" dirty="0"/>
              <a:t>schizophrenia and OUD w/history of hospitalization or homelessness  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280714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Co-Occurring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Psychiatric </a:t>
            </a:r>
            <a:r>
              <a:rPr lang="en" dirty="0"/>
              <a:t>Disorders</a:t>
            </a:r>
          </a:p>
        </p:txBody>
      </p:sp>
      <p:pic>
        <p:nvPicPr>
          <p:cNvPr id="4" name="Picture 3" descr="mental-illness-art-8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167"/>
            <a:ext cx="3538361" cy="1326885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idx="1"/>
          </p:nvPr>
        </p:nvSpPr>
        <p:spPr>
          <a:xfrm>
            <a:off x="457200" y="2228769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Pharmacotherapy effective regardless of length of sentenced term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Should get some type of pharmacotherapy and psychosocial treatment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Opioid agonists and antagonists may be considered for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Pharmacotherapy </a:t>
            </a:r>
            <a:r>
              <a:rPr lang="en-US" sz="3200" dirty="0" smtClean="0"/>
              <a:t>initiated minimum </a:t>
            </a:r>
            <a:r>
              <a:rPr lang="en" sz="3200" dirty="0" smtClean="0"/>
              <a:t>30 </a:t>
            </a:r>
            <a:r>
              <a:rPr lang="en" sz="3200" dirty="0"/>
              <a:t>days prior to release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073623" y="99638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 smtClean="0"/>
              <a:t>In </a:t>
            </a:r>
            <a:r>
              <a:rPr lang="en" dirty="0"/>
              <a:t>Criminal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Justice </a:t>
            </a:r>
            <a:r>
              <a:rPr lang="en" dirty="0"/>
              <a:t>System</a:t>
            </a:r>
          </a:p>
        </p:txBody>
      </p:sp>
      <p:pic>
        <p:nvPicPr>
          <p:cNvPr id="4" name="Picture 3" descr="criminal just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6" y="-1"/>
            <a:ext cx="2885369" cy="2164027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idx="1"/>
          </p:nvPr>
        </p:nvSpPr>
        <p:spPr>
          <a:xfrm>
            <a:off x="457200" y="2130111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Naloxone should be given for </a:t>
            </a:r>
            <a:r>
              <a:rPr lang="en-US" sz="3200" dirty="0" smtClean="0"/>
              <a:t>                     </a:t>
            </a:r>
            <a:r>
              <a:rPr lang="en" sz="3200" dirty="0" smtClean="0"/>
              <a:t>opioid </a:t>
            </a:r>
            <a:r>
              <a:rPr lang="en" sz="3200" dirty="0"/>
              <a:t>overdose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Naloxone to save life of pregnant mother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OUD patients &amp; family </a:t>
            </a:r>
            <a:r>
              <a:rPr lang="en" sz="3200" dirty="0" smtClean="0"/>
              <a:t>given</a:t>
            </a:r>
            <a:r>
              <a:rPr lang="en-US" sz="3200" dirty="0" smtClean="0"/>
              <a:t> prescriptions</a:t>
            </a:r>
            <a:r>
              <a:rPr lang="en" sz="3200" dirty="0" smtClean="0"/>
              <a:t> </a:t>
            </a:r>
            <a:r>
              <a:rPr lang="en" sz="3200" dirty="0"/>
              <a:t>and trained on use of naloxone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Police, medical 1st responders &amp; firefighters trained &amp; authorized to administer naloxone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713539" y="1181174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4800" dirty="0"/>
              <a:t>Naloxone for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" sz="4800" dirty="0" smtClean="0"/>
              <a:t>Opioid </a:t>
            </a:r>
            <a:r>
              <a:rPr lang="en" sz="4800" dirty="0"/>
              <a:t>Overdose</a:t>
            </a:r>
          </a:p>
        </p:txBody>
      </p:sp>
      <p:pic>
        <p:nvPicPr>
          <p:cNvPr id="5" name="Picture 4" descr="Amanda-Hour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26" y="195501"/>
            <a:ext cx="1870313" cy="2304550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11597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Opioid Overdose Medications</a:t>
            </a:r>
          </a:p>
        </p:txBody>
      </p:sp>
      <p:graphicFrame>
        <p:nvGraphicFramePr>
          <p:cNvPr id="255" name="Shape 255"/>
          <p:cNvGraphicFramePr/>
          <p:nvPr/>
        </p:nvGraphicFramePr>
        <p:xfrm>
          <a:off x="846234" y="939196"/>
          <a:ext cx="7606062" cy="52570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35354"/>
                <a:gridCol w="2535354"/>
                <a:gridCol w="2535354"/>
              </a:tblGrid>
              <a:tr h="64774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Agent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Dose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Dosing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640150">
                <a:tc gridSpan="3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Naloxone injection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83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i="1" dirty="0"/>
                        <a:t>Evzio© </a:t>
                      </a:r>
                      <a:r>
                        <a:rPr lang="en" sz="2400" dirty="0"/>
                        <a:t>(auto-injector)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0.4mg/0.4mL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For emergency treatment of overdoes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7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i="1" dirty="0"/>
                        <a:t>Narcan</a:t>
                      </a:r>
                      <a:r>
                        <a:rPr lang="en" sz="2400" i="1" dirty="0">
                          <a:solidFill>
                            <a:schemeClr val="dk1"/>
                          </a:solidFill>
                        </a:rPr>
                        <a:t>©</a:t>
                      </a:r>
                      <a:r>
                        <a:rPr lang="en" sz="24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2400" dirty="0"/>
                        <a:t> (</a:t>
                      </a:r>
                      <a:r>
                        <a:rPr lang="en" sz="2400" dirty="0" smtClean="0"/>
                        <a:t>generic)</a:t>
                      </a:r>
                      <a:r>
                        <a:rPr lang="en-US" sz="2400" baseline="30000" dirty="0" smtClean="0"/>
                        <a:t>a</a:t>
                      </a:r>
                      <a:endParaRPr lang="en" sz="2400" baseline="30000" dirty="0"/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(various)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Opioid depression, diagnosis of suspected opioid overdose </a:t>
                      </a:r>
                      <a:r>
                        <a:rPr lang="en" sz="2400" b="1" dirty="0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r>
                        <a:rPr lang="en" sz="2400" dirty="0" smtClean="0"/>
                        <a:t>BP </a:t>
                      </a:r>
                      <a:r>
                        <a:rPr lang="en" sz="2400" dirty="0"/>
                        <a:t>in septic shock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" name="Shape 256"/>
          <p:cNvSpPr txBox="1"/>
          <p:nvPr/>
        </p:nvSpPr>
        <p:spPr>
          <a:xfrm>
            <a:off x="846234" y="6196200"/>
            <a:ext cx="8508899" cy="13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aseline="30000" dirty="0" err="1" smtClean="0"/>
              <a:t>a</a:t>
            </a:r>
            <a:r>
              <a:rPr lang="en-US" sz="1600" dirty="0" err="1" smtClean="0"/>
              <a:t>There</a:t>
            </a:r>
            <a:r>
              <a:rPr lang="en-US" sz="1600" dirty="0" smtClean="0"/>
              <a:t> is not yet an FDA-approved intranasal formulation.  There are only kits made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available to deliver the </a:t>
            </a:r>
            <a:r>
              <a:rPr lang="en-US" sz="1600" dirty="0" err="1" smtClean="0"/>
              <a:t>injectable</a:t>
            </a:r>
            <a:r>
              <a:rPr lang="en-US" sz="1600" dirty="0" smtClean="0"/>
              <a:t> formulation </a:t>
            </a:r>
            <a:r>
              <a:rPr lang="en-US" sz="1600" dirty="0" err="1" smtClean="0"/>
              <a:t>intranasally</a:t>
            </a:r>
            <a:r>
              <a:rPr lang="en-US" sz="1600" dirty="0" smtClean="0"/>
              <a:t>.</a:t>
            </a:r>
            <a:endParaRPr lang="en" sz="1600" dirty="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82"/>
          </a:xfrm>
        </p:spPr>
        <p:txBody>
          <a:bodyPr/>
          <a:lstStyle/>
          <a:p>
            <a:r>
              <a:rPr lang="en-US" sz="4400" dirty="0" smtClean="0"/>
              <a:t>How To Get More Information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027908" y="5265085"/>
            <a:ext cx="7658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www.ASAMNationalGuideline.com</a:t>
            </a:r>
            <a:endParaRPr lang="en-US" sz="4000" dirty="0"/>
          </a:p>
        </p:txBody>
      </p:sp>
      <p:pic>
        <p:nvPicPr>
          <p:cNvPr id="8" name="Picture 7" descr="Mocku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3173">
            <a:off x="-543958" y="1949997"/>
            <a:ext cx="5390296" cy="3503692"/>
          </a:xfrm>
          <a:prstGeom prst="rect">
            <a:avLst/>
          </a:prstGeom>
        </p:spPr>
      </p:pic>
      <p:pic>
        <p:nvPicPr>
          <p:cNvPr id="10" name="Picture 9" descr="image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39" y="1107754"/>
            <a:ext cx="4487633" cy="2452616"/>
          </a:xfrm>
          <a:prstGeom prst="rect">
            <a:avLst/>
          </a:prstGeom>
        </p:spPr>
      </p:pic>
      <p:pic>
        <p:nvPicPr>
          <p:cNvPr id="12" name="Picture 11" descr="image0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3332">
            <a:off x="5823431" y="1476809"/>
            <a:ext cx="2853016" cy="36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884" y="0"/>
            <a:ext cx="9436884" cy="63014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19" y="397739"/>
            <a:ext cx="2870497" cy="5550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 3_overdose_v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 2_OUD gap_v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2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idx="1"/>
          </p:nvPr>
        </p:nvSpPr>
        <p:spPr>
          <a:xfrm>
            <a:off x="457200" y="143510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Developed using RAND/UCLA Appropriateness Method (RAM)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3200" dirty="0"/>
              <a:t>Consensus process combining scientific evidence with clinical knowledge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3200" dirty="0"/>
              <a:t>Review of existing guidelines and literature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3200" dirty="0"/>
              <a:t>Appropriateness ratings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3200" dirty="0"/>
              <a:t>Necessity ratings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3200" dirty="0"/>
              <a:t>Document development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03779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 dirty="0"/>
              <a:t>How?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1" y="3410650"/>
            <a:ext cx="16383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" sz="3600" dirty="0" smtClean="0"/>
              <a:t>American Society of Addiction Medicine (ASAM)</a:t>
            </a:r>
          </a:p>
          <a:p>
            <a:pPr lvl="0"/>
            <a:r>
              <a:rPr lang="en" sz="3600" dirty="0" smtClean="0"/>
              <a:t>Treatment Research Institute (TRI)</a:t>
            </a:r>
          </a:p>
          <a:p>
            <a:pPr lvl="0"/>
            <a:r>
              <a:rPr lang="en" sz="3600" dirty="0" smtClean="0"/>
              <a:t>Guideline Committee: addiction medicine; psychiatry; obstetrics/gynecology; &amp; internal medicine </a:t>
            </a:r>
            <a:endParaRPr lang="en" sz="3600" dirty="0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703779"/>
            <a:ext cx="8229600" cy="692182"/>
          </a:xfrm>
        </p:spPr>
        <p:txBody>
          <a:bodyPr/>
          <a:lstStyle/>
          <a:p>
            <a:r>
              <a:rPr lang="en" sz="7200" dirty="0" smtClean="0"/>
              <a:t>Who?</a:t>
            </a:r>
            <a:endParaRPr lang="en" sz="7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idx="1"/>
          </p:nvPr>
        </p:nvSpPr>
        <p:spPr>
          <a:xfrm>
            <a:off x="457200" y="124460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Sandra Comer, PhD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Chinazo Cunningham, MD, MS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Marc J. Fishman, MD, FASAM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Adam Gordon, MD, MPH, FASAM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Kyle Kampman, MD, Chair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Daniel </a:t>
            </a:r>
            <a:r>
              <a:rPr lang="en" sz="2800" dirty="0"/>
              <a:t>Langleben, MD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Ben Nordstrom, MD, PhD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David Oslin, MD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George Woody, MD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Tricia Wright, MD, MS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Stephen Wyatt, </a:t>
            </a:r>
            <a:r>
              <a:rPr lang="en" sz="2800" dirty="0" smtClean="0"/>
              <a:t>DO</a:t>
            </a:r>
            <a:endParaRPr lang="en" sz="2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Guideline Committee </a:t>
            </a:r>
            <a:r>
              <a:rPr lang="en" dirty="0" smtClean="0"/>
              <a:t>Members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linesASAM">
  <a:themeElements>
    <a:clrScheme name="Custom 11">
      <a:dk1>
        <a:srgbClr val="06204C"/>
      </a:dk1>
      <a:lt1>
        <a:sysClr val="window" lastClr="FFFFFF"/>
      </a:lt1>
      <a:dk2>
        <a:srgbClr val="06204C"/>
      </a:dk2>
      <a:lt2>
        <a:srgbClr val="5493B2"/>
      </a:lt2>
      <a:accent1>
        <a:srgbClr val="F6DE55"/>
      </a:accent1>
      <a:accent2>
        <a:srgbClr val="F6DE55"/>
      </a:accent2>
      <a:accent3>
        <a:srgbClr val="F6DE55"/>
      </a:accent3>
      <a:accent4>
        <a:srgbClr val="F6DE55"/>
      </a:accent4>
      <a:accent5>
        <a:srgbClr val="F6DE55"/>
      </a:accent5>
      <a:accent6>
        <a:srgbClr val="F6DE55"/>
      </a:accent6>
      <a:hlink>
        <a:srgbClr val="00C8C3"/>
      </a:hlink>
      <a:folHlink>
        <a:srgbClr val="009692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15227</TotalTime>
  <Words>1466</Words>
  <Application>Microsoft Office PowerPoint</Application>
  <PresentationFormat>On-screen Show (4:3)</PresentationFormat>
  <Paragraphs>251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Corbel</vt:lpstr>
      <vt:lpstr>Wingdings</vt:lpstr>
      <vt:lpstr>Wingdings 2</vt:lpstr>
      <vt:lpstr>NolinesASAM</vt:lpstr>
      <vt:lpstr>The ASAM National Practice Guideline For the Use of Medications in the Treatment of Addiction Involving Opioid Use</vt:lpstr>
      <vt:lpstr>What?</vt:lpstr>
      <vt:lpstr>Why?</vt:lpstr>
      <vt:lpstr>PowerPoint Presentation</vt:lpstr>
      <vt:lpstr>PowerPoint Presentation</vt:lpstr>
      <vt:lpstr>PowerPoint Presentation</vt:lpstr>
      <vt:lpstr>How?</vt:lpstr>
      <vt:lpstr>Who?</vt:lpstr>
      <vt:lpstr>Guideline Committee Members</vt:lpstr>
      <vt:lpstr>Quality Improvement Council</vt:lpstr>
      <vt:lpstr>Treatment Research Institute Technical Team Members</vt:lpstr>
      <vt:lpstr>Definitions</vt:lpstr>
      <vt:lpstr>Premise</vt:lpstr>
      <vt:lpstr>PowerPoint Presentation</vt:lpstr>
      <vt:lpstr>Assessment</vt:lpstr>
      <vt:lpstr>Assessment (cont’d)</vt:lpstr>
      <vt:lpstr>PowerPoint Presentation</vt:lpstr>
      <vt:lpstr>Diagnosis</vt:lpstr>
      <vt:lpstr>PowerPoint Presentation</vt:lpstr>
      <vt:lpstr>Treatment Setting</vt:lpstr>
      <vt:lpstr>Opioid Withdrawal  Management</vt:lpstr>
      <vt:lpstr>Opioid Withdrawal Management (cont’d)</vt:lpstr>
      <vt:lpstr>PowerPoint Presentation</vt:lpstr>
      <vt:lpstr>Methadone</vt:lpstr>
      <vt:lpstr>Methadone (cont’d)</vt:lpstr>
      <vt:lpstr>Buprenorphine</vt:lpstr>
      <vt:lpstr>Buprenorphine </vt:lpstr>
      <vt:lpstr>Naltrexone</vt:lpstr>
      <vt:lpstr>Psychosocial in Conjunction with Medications</vt:lpstr>
      <vt:lpstr>Psychosocial in Conjunction with Medications (cont’d)</vt:lpstr>
      <vt:lpstr>Medications for OUD Treatment</vt:lpstr>
      <vt:lpstr>PowerPoint Presentation</vt:lpstr>
      <vt:lpstr>Pregnant Women</vt:lpstr>
      <vt:lpstr>PowerPoint Presentation</vt:lpstr>
      <vt:lpstr>PowerPoint Presentation</vt:lpstr>
      <vt:lpstr>Individuals with Pain</vt:lpstr>
      <vt:lpstr>Individuals with Pain</vt:lpstr>
      <vt:lpstr>Adolescents</vt:lpstr>
      <vt:lpstr>Co-Occurring  Psychiatric Disorders</vt:lpstr>
      <vt:lpstr>Co-Occurring  Psychiatric Disorders</vt:lpstr>
      <vt:lpstr>In Criminal  Justice System</vt:lpstr>
      <vt:lpstr>Naloxone for  Opioid Overdose</vt:lpstr>
      <vt:lpstr>Opioid Overdose Medications</vt:lpstr>
      <vt:lpstr>How To Get 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 Glover</dc:creator>
  <cp:lastModifiedBy>Brad Bachman</cp:lastModifiedBy>
  <cp:revision>76</cp:revision>
  <dcterms:created xsi:type="dcterms:W3CDTF">2015-09-04T14:39:20Z</dcterms:created>
  <dcterms:modified xsi:type="dcterms:W3CDTF">2015-09-18T16:57:56Z</dcterms:modified>
  <cp:contentStatus/>
</cp:coreProperties>
</file>